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EFE5-4D07-4F8B-B4E6-1D31A82D7AE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4EEB34-1719-4AF8-8B7D-B0C53702C17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500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EFE5-4D07-4F8B-B4E6-1D31A82D7AE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EB34-1719-4AF8-8B7D-B0C53702C1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EFE5-4D07-4F8B-B4E6-1D31A82D7AE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EB34-1719-4AF8-8B7D-B0C53702C1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24EFE5-4D07-4F8B-B4E6-1D31A82D7AE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64EEB34-1719-4AF8-8B7D-B0C53702C176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Tm="5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EFE5-4D07-4F8B-B4E6-1D31A82D7AE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EB34-1719-4AF8-8B7D-B0C53702C17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5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EFE5-4D07-4F8B-B4E6-1D31A82D7AE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EB34-1719-4AF8-8B7D-B0C53702C17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 advTm="5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EB34-1719-4AF8-8B7D-B0C53702C17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EFE5-4D07-4F8B-B4E6-1D31A82D7AE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5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EFE5-4D07-4F8B-B4E6-1D31A82D7AE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EB34-1719-4AF8-8B7D-B0C53702C17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Tm="5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EFE5-4D07-4F8B-B4E6-1D31A82D7AE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EEB34-1719-4AF8-8B7D-B0C53702C1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24EFE5-4D07-4F8B-B4E6-1D31A82D7AE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64EEB34-1719-4AF8-8B7D-B0C53702C17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500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4EFE5-4D07-4F8B-B4E6-1D31A82D7AE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4EEB34-1719-4AF8-8B7D-B0C53702C17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5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24EFE5-4D07-4F8B-B4E6-1D31A82D7AE1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64EEB34-1719-4AF8-8B7D-B0C53702C176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 advTm="5000">
    <p:cover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" TargetMode="External"/><Relationship Id="rId2" Type="http://schemas.openxmlformats.org/officeDocument/2006/relationships/hyperlink" Target="https://infourok.ru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edsovet.org/" TargetMode="External"/><Relationship Id="rId4" Type="http://schemas.openxmlformats.org/officeDocument/2006/relationships/hyperlink" Target="https://www.maam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4653136"/>
            <a:ext cx="8305800" cy="151216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Приурочен к 75-ти </a:t>
            </a:r>
            <a:r>
              <a:rPr lang="ru-RU" sz="1400" b="1" dirty="0" err="1" smtClean="0">
                <a:solidFill>
                  <a:schemeClr val="bg2">
                    <a:lumMod val="75000"/>
                  </a:schemeClr>
                </a:solidFill>
              </a:rPr>
              <a:t>летию</a:t>
            </a:r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 Победы в Великой Отечественной войне.</a:t>
            </a:r>
          </a:p>
          <a:p>
            <a:pPr algn="ctr"/>
            <a:endParaRPr lang="ru-RU" sz="14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Руководитель проекта –воспитатель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Рамазанова тамила </a:t>
            </a:r>
            <a:r>
              <a:rPr lang="ru-RU" sz="2000" b="1" dirty="0" err="1" smtClean="0">
                <a:solidFill>
                  <a:schemeClr val="bg2">
                    <a:lumMod val="75000"/>
                  </a:schemeClr>
                </a:solidFill>
              </a:rPr>
              <a:t>Шихкеримовна</a:t>
            </a:r>
            <a:endParaRPr lang="ru-RU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75000"/>
                  </a:schemeClr>
                </a:solidFill>
              </a:rPr>
              <a:t>Дагестанские Огни 2020г.</a:t>
            </a:r>
            <a:endParaRPr lang="ru-RU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583488" cy="38884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sz="1600" b="1" dirty="0" smtClean="0">
                <a:effectLst/>
              </a:rPr>
              <a:t>Муниципальное </a:t>
            </a:r>
            <a:r>
              <a:rPr lang="ru-RU" sz="1600" b="1" dirty="0">
                <a:effectLst/>
              </a:rPr>
              <a:t>бюджетное дошкольное образовательное учреждение «Детский сад №6 «Орленок»</a:t>
            </a:r>
            <a:r>
              <a:rPr lang="ru-RU" sz="1600" dirty="0">
                <a:effectLst/>
              </a:rPr>
              <a:t/>
            </a:r>
            <a:br>
              <a:rPr lang="ru-RU" sz="1600" dirty="0">
                <a:effectLst/>
              </a:rPr>
            </a:br>
            <a:r>
              <a:rPr lang="ru-RU" sz="1600" b="1" dirty="0">
                <a:effectLst/>
              </a:rPr>
              <a:t>городского округа «город Дагестанские Огни</a:t>
            </a:r>
            <a:r>
              <a:rPr lang="ru-RU" sz="1600" b="1" dirty="0" smtClean="0">
                <a:effectLst/>
              </a:rPr>
              <a:t>»</a:t>
            </a:r>
            <a:br>
              <a:rPr lang="ru-RU" sz="1600" b="1" dirty="0" smtClean="0">
                <a:effectLst/>
              </a:rPr>
            </a:br>
            <a:r>
              <a:rPr lang="ru-RU" sz="1600" b="1" dirty="0">
                <a:effectLst/>
              </a:rPr>
              <a:t/>
            </a:r>
            <a:br>
              <a:rPr lang="ru-RU" sz="1600" b="1" dirty="0">
                <a:effectLst/>
              </a:rPr>
            </a:br>
            <a:r>
              <a:rPr lang="ru-RU" sz="1600" dirty="0">
                <a:effectLst/>
              </a:rPr>
              <a:t/>
            </a:r>
            <a:br>
              <a:rPr lang="ru-RU" sz="1600" dirty="0">
                <a:effectLst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Проект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/>
              </a:rPr>
              <a:t>в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старшей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/>
              </a:rPr>
              <a:t>группе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sz="3600" dirty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/>
              </a:rPr>
              <a:t>на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тему: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sz="3600" dirty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sz="5300" b="1" dirty="0" smtClean="0">
                <a:solidFill>
                  <a:schemeClr val="bg2">
                    <a:lumMod val="75000"/>
                  </a:schemeClr>
                </a:solidFill>
                <a:effectLst/>
              </a:rPr>
              <a:t>«Герои Родины моей»</a:t>
            </a:r>
            <a:r>
              <a:rPr lang="ru-RU" sz="5300" dirty="0">
                <a:solidFill>
                  <a:schemeClr val="tx2">
                    <a:lumMod val="50000"/>
                  </a:schemeClr>
                </a:solidFill>
                <a:effectLst/>
              </a:rPr>
              <a:t/>
            </a:r>
            <a:br>
              <a:rPr lang="ru-RU" sz="5300" dirty="0">
                <a:solidFill>
                  <a:schemeClr val="tx2">
                    <a:lumMod val="50000"/>
                  </a:schemeClr>
                </a:solidFill>
                <a:effectLst/>
              </a:rPr>
            </a:br>
            <a:r>
              <a:rPr lang="ru-RU" sz="5300" b="1" dirty="0" smtClean="0">
                <a:effectLst/>
              </a:rPr>
              <a:t>                                                            </a:t>
            </a:r>
            <a:endParaRPr lang="ru-RU" sz="5300" dirty="0"/>
          </a:p>
        </p:txBody>
      </p:sp>
      <p:pic>
        <p:nvPicPr>
          <p:cNvPr id="4" name="Тамара Гварцетели - Дети войн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41171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INetCache\Content.Word\Screenshot_20200310-023315_Instagram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" t="29750" r="-157" b="28204"/>
          <a:stretch/>
        </p:blipFill>
        <p:spPr bwMode="auto">
          <a:xfrm>
            <a:off x="251520" y="116632"/>
            <a:ext cx="2099100" cy="2274744"/>
          </a:xfrm>
          <a:prstGeom prst="rect">
            <a:avLst/>
          </a:prstGeom>
          <a:noFill/>
          <a:ln>
            <a:noFill/>
          </a:ln>
          <a:effectLst>
            <a:glow rad="101600">
              <a:srgbClr val="7030A0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User\AppData\Local\Microsoft\Windows\INetCache\Content.Word\Screenshot_20200310-023325_Instagram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22" r="590" b="13636"/>
          <a:stretch/>
        </p:blipFill>
        <p:spPr bwMode="auto">
          <a:xfrm>
            <a:off x="1547664" y="1412776"/>
            <a:ext cx="2104068" cy="2312825"/>
          </a:xfrm>
          <a:prstGeom prst="rect">
            <a:avLst/>
          </a:prstGeom>
          <a:noFill/>
          <a:ln>
            <a:noFill/>
          </a:ln>
          <a:effectLst>
            <a:glow rad="139700">
              <a:srgbClr val="7030A0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AppData\Local\Microsoft\Windows\INetCache\Content.Word\Screenshot_20200310-022817_Instagram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0" r="715" b="29470"/>
          <a:stretch/>
        </p:blipFill>
        <p:spPr bwMode="auto">
          <a:xfrm>
            <a:off x="4342998" y="4355337"/>
            <a:ext cx="2474228" cy="232259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ser\AppData\Local\Microsoft\Windows\INetCache\Content.Word\Screenshot_20200310-022820_Instagram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1" r="341" b="30549"/>
          <a:stretch/>
        </p:blipFill>
        <p:spPr bwMode="auto">
          <a:xfrm>
            <a:off x="2794649" y="2417686"/>
            <a:ext cx="2273989" cy="239016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AppData\Local\Microsoft\Windows\INetCache\Content.Word\Screenshot_20200310-022859_Instagram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7" r="92" b="48238"/>
          <a:stretch/>
        </p:blipFill>
        <p:spPr bwMode="auto">
          <a:xfrm>
            <a:off x="5580112" y="2207163"/>
            <a:ext cx="2034792" cy="2012605"/>
          </a:xfrm>
          <a:prstGeom prst="rect">
            <a:avLst/>
          </a:prstGeom>
          <a:noFill/>
          <a:ln>
            <a:noFill/>
          </a:ln>
          <a:effectLst>
            <a:glow rad="101600">
              <a:srgbClr val="FF0000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AppData\Local\Microsoft\Windows\INetCache\Content.Word\Screenshot_20200310-022904_Instagram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7" r="715" b="47832"/>
          <a:stretch/>
        </p:blipFill>
        <p:spPr bwMode="auto">
          <a:xfrm>
            <a:off x="7275532" y="3915400"/>
            <a:ext cx="1868468" cy="2180527"/>
          </a:xfrm>
          <a:prstGeom prst="rect">
            <a:avLst/>
          </a:prstGeom>
          <a:noFill/>
          <a:ln>
            <a:noFill/>
          </a:ln>
          <a:effectLst>
            <a:glow rad="101600">
              <a:srgbClr val="FF0000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User\AppData\Local\Microsoft\Windows\INetCache\Content.Word\Screenshot_20200310-022913_Instagram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12725" r="-64" b="46272"/>
          <a:stretch/>
        </p:blipFill>
        <p:spPr bwMode="auto">
          <a:xfrm>
            <a:off x="177484" y="3894853"/>
            <a:ext cx="2176076" cy="1681475"/>
          </a:xfrm>
          <a:prstGeom prst="rect">
            <a:avLst/>
          </a:prstGeom>
          <a:noFill/>
          <a:ln>
            <a:noFill/>
          </a:ln>
          <a:effectLst>
            <a:glow rad="101600">
              <a:srgbClr val="FF0000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User\AppData\Local\Microsoft\Windows\INetCache\Content.Word\Screenshot_20200310-022915_Instagram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6" r="341" b="46241"/>
          <a:stretch/>
        </p:blipFill>
        <p:spPr bwMode="auto">
          <a:xfrm>
            <a:off x="1475656" y="4834405"/>
            <a:ext cx="2088232" cy="1952271"/>
          </a:xfrm>
          <a:prstGeom prst="rect">
            <a:avLst/>
          </a:prstGeom>
          <a:noFill/>
          <a:ln>
            <a:noFill/>
          </a:ln>
          <a:effectLst>
            <a:glow rad="101600">
              <a:srgbClr val="FF0000">
                <a:alpha val="88000"/>
              </a:srgb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851920" y="332656"/>
            <a:ext cx="49648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Рисование: </a:t>
            </a:r>
            <a:endParaRPr lang="ru-RU" sz="2400" dirty="0"/>
          </a:p>
          <a:p>
            <a:r>
              <a:rPr lang="ru-RU" dirty="0"/>
              <a:t>-«Я рисую этот мир»</a:t>
            </a:r>
          </a:p>
          <a:p>
            <a:r>
              <a:rPr lang="ru-RU" dirty="0"/>
              <a:t>-«</a:t>
            </a:r>
            <a:r>
              <a:rPr lang="ru-RU" dirty="0" smtClean="0"/>
              <a:t>Салюты»                                </a:t>
            </a:r>
          </a:p>
          <a:p>
            <a:r>
              <a:rPr lang="ru-RU" b="1" dirty="0" smtClean="0"/>
              <a:t>Аппликация</a:t>
            </a:r>
            <a:r>
              <a:rPr lang="ru-RU" dirty="0" smtClean="0"/>
              <a:t>. «</a:t>
            </a:r>
            <a:r>
              <a:rPr lang="ru-RU" dirty="0"/>
              <a:t>Тюльпаны</a:t>
            </a:r>
            <a:r>
              <a:rPr lang="ru-RU" dirty="0" smtClean="0"/>
              <a:t>»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b="1" dirty="0" smtClean="0"/>
              <a:t>Цель</a:t>
            </a:r>
            <a:r>
              <a:rPr lang="ru-RU" b="1" dirty="0"/>
              <a:t>: </a:t>
            </a:r>
            <a:r>
              <a:rPr lang="ru-RU" dirty="0"/>
              <a:t>Развитие художественного творчества с использованием нетрадиционной техники рисования.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365766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INetCache\Content.Word\20200305_09214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" r="38040" b="-1"/>
          <a:stretch/>
        </p:blipFill>
        <p:spPr bwMode="auto">
          <a:xfrm rot="5400000">
            <a:off x="73797" y="3822747"/>
            <a:ext cx="2880320" cy="2236841"/>
          </a:xfrm>
          <a:prstGeom prst="rect">
            <a:avLst/>
          </a:prstGeom>
          <a:noFill/>
          <a:ln>
            <a:noFill/>
          </a:ln>
          <a:effectLst>
            <a:glow rad="139700">
              <a:schemeClr val="bg2">
                <a:lumMod val="25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User\AppData\Local\Microsoft\Windows\INetCache\Content.Word\Screenshot_20200310-022849_Instagram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8" r="2114" b="35754"/>
          <a:stretch/>
        </p:blipFill>
        <p:spPr bwMode="auto">
          <a:xfrm>
            <a:off x="400129" y="548680"/>
            <a:ext cx="2232248" cy="2663190"/>
          </a:xfrm>
          <a:prstGeom prst="rect">
            <a:avLst/>
          </a:prstGeom>
          <a:noFill/>
          <a:ln>
            <a:noFill/>
          </a:ln>
          <a:effectLst>
            <a:glow rad="139700">
              <a:schemeClr val="bg2">
                <a:lumMod val="25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AppData\Local\Microsoft\Windows\INetCache\Content.Word\20200305_08381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" b="18247"/>
          <a:stretch/>
        </p:blipFill>
        <p:spPr bwMode="auto">
          <a:xfrm>
            <a:off x="2843808" y="560428"/>
            <a:ext cx="2304256" cy="2651441"/>
          </a:xfrm>
          <a:prstGeom prst="rect">
            <a:avLst/>
          </a:prstGeom>
          <a:noFill/>
          <a:ln>
            <a:noFill/>
          </a:ln>
          <a:effectLst>
            <a:glow rad="139700">
              <a:schemeClr val="bg2">
                <a:lumMod val="25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ser\AppData\Local\Microsoft\Windows\INetCache\Content.Word\20200305_08375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14740"/>
            <a:ext cx="2403361" cy="2866587"/>
          </a:xfrm>
          <a:prstGeom prst="rect">
            <a:avLst/>
          </a:prstGeom>
          <a:noFill/>
          <a:ln>
            <a:noFill/>
          </a:ln>
          <a:effectLst>
            <a:glow rad="139700">
              <a:schemeClr val="bg2">
                <a:lumMod val="25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5436096" y="404664"/>
            <a:ext cx="33123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Сюжетно — ролевая игра «Разведчики</a:t>
            </a:r>
            <a:r>
              <a:rPr lang="ru-RU" b="1" dirty="0" smtClean="0"/>
              <a:t>»</a:t>
            </a:r>
            <a:r>
              <a:rPr lang="ru-RU" b="1" dirty="0"/>
              <a:t> Цель: </a:t>
            </a:r>
            <a:r>
              <a:rPr lang="ru-RU" dirty="0"/>
              <a:t>Формировать умение творчески развивать сюжет игры. Уточнить представления детей о Советской Армии, формировать у дошкольников</a:t>
            </a:r>
            <a:br>
              <a:rPr lang="ru-RU" dirty="0"/>
            </a:br>
            <a:r>
              <a:rPr lang="ru-RU" dirty="0"/>
              <a:t>конкретные представления о солдатах, развивать двигательную активность, выносливость.</a:t>
            </a:r>
            <a:br>
              <a:rPr lang="ru-RU" dirty="0"/>
            </a:br>
            <a:endParaRPr lang="ru-RU" dirty="0" smtClean="0"/>
          </a:p>
          <a:p>
            <a:r>
              <a:rPr lang="ru-RU" dirty="0" smtClean="0"/>
              <a:t> </a:t>
            </a:r>
            <a:r>
              <a:rPr lang="ru-RU" b="1" dirty="0"/>
              <a:t>Подвижная игра «Самолёты</a:t>
            </a:r>
            <a:r>
              <a:rPr lang="ru-RU" b="1" dirty="0" smtClean="0"/>
              <a:t>»</a:t>
            </a:r>
          </a:p>
          <a:p>
            <a:r>
              <a:rPr lang="ru-RU" dirty="0" smtClean="0"/>
              <a:t> </a:t>
            </a:r>
            <a:r>
              <a:rPr lang="ru-RU" b="1" dirty="0" smtClean="0"/>
              <a:t>Цель: </a:t>
            </a:r>
            <a:r>
              <a:rPr lang="ru-RU" dirty="0" smtClean="0"/>
              <a:t>Упражнять </a:t>
            </a:r>
            <a:r>
              <a:rPr lang="ru-RU" dirty="0"/>
              <a:t>в беге врассыпную с </a:t>
            </a:r>
            <a:r>
              <a:rPr lang="ru-RU" dirty="0" err="1"/>
              <a:t>увёртыванием</a:t>
            </a:r>
            <a:r>
              <a:rPr lang="ru-RU" dirty="0"/>
              <a:t>, быстрой реакции на сигнал.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685595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INetCache\Content.Word\20200310_0945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66" y="1063530"/>
            <a:ext cx="1872208" cy="21494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 descr="C:\Users\User\AppData\Local\Microsoft\Windows\INetCache\Content.Word\20200310_0943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56" y="1183978"/>
            <a:ext cx="2013088" cy="21494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 descr="C:\Users\User\AppData\Local\Microsoft\Windows\INetCache\Content.Word\20200305_0819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65818" y="1251205"/>
            <a:ext cx="2116428" cy="15754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C:\Users\User\AppData\Local\Microsoft\Windows\INetCache\Content.Word\20200305_0823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1990" y="1281571"/>
            <a:ext cx="2149448" cy="17133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C:\Users\User\AppData\Local\Microsoft\Windows\INetCache\Content.Word\Screenshot_20200308-215113_Instagram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6" r="6174" b="37928"/>
          <a:stretch/>
        </p:blipFill>
        <p:spPr bwMode="auto">
          <a:xfrm>
            <a:off x="323528" y="3429000"/>
            <a:ext cx="2088233" cy="2304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AppData\Local\Microsoft\Windows\INetCache\Content.Word\Screenshot_20200308-215102_Instagram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6" r="1235" b="38171"/>
          <a:stretch/>
        </p:blipFill>
        <p:spPr bwMode="auto">
          <a:xfrm>
            <a:off x="6732240" y="3290379"/>
            <a:ext cx="2232248" cy="2304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User\AppData\Local\Microsoft\Windows\INetCache\Content.Word\IMG-20200311-WA000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46" y="3212976"/>
            <a:ext cx="3960440" cy="24590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683568" y="260648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Оформление Папки передвижки</a:t>
            </a:r>
          </a:p>
          <a:p>
            <a:r>
              <a:rPr lang="ru-RU" dirty="0"/>
              <a:t>Коллаж « 75 лет Победы в Великой Отечественной </a:t>
            </a:r>
            <a:r>
              <a:rPr lang="ru-RU" dirty="0" smtClean="0"/>
              <a:t>войне Акция 75 лет   Великой Победе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3244334"/>
            <a:ext cx="579664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3200" dirty="0" smtClean="0"/>
              <a:t>Спасибо </a:t>
            </a:r>
            <a:r>
              <a:rPr lang="ru-RU" sz="3200" dirty="0"/>
              <a:t>Ветеранам за победу!</a:t>
            </a:r>
          </a:p>
        </p:txBody>
      </p:sp>
    </p:spTree>
    <p:extLst>
      <p:ext uri="{BB962C8B-B14F-4D97-AF65-F5344CB8AC3E}">
        <p14:creationId xmlns:p14="http://schemas.microsoft.com/office/powerpoint/2010/main" val="2402853442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1800" b="1" dirty="0"/>
              <a:t>Паспорт проекта</a:t>
            </a:r>
            <a:r>
              <a:rPr lang="ru-RU" sz="1800" dirty="0" smtClean="0"/>
              <a:t>: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sz="1800" b="1" dirty="0"/>
              <a:t>Вид </a:t>
            </a:r>
            <a:r>
              <a:rPr lang="ru-RU" sz="1800" b="1" dirty="0" smtClean="0"/>
              <a:t>проекта : </a:t>
            </a:r>
            <a:r>
              <a:rPr lang="ru-RU" sz="1800" dirty="0" smtClean="0"/>
              <a:t>групповой</a:t>
            </a:r>
            <a:endParaRPr lang="ru-RU" sz="1800" dirty="0" smtClean="0"/>
          </a:p>
          <a:p>
            <a:pPr>
              <a:buFont typeface="Wingdings" panose="05000000000000000000" pitchFamily="2" charset="2"/>
              <a:buChar char="q"/>
            </a:pPr>
            <a:endParaRPr lang="ru-RU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sz="1800" b="1" dirty="0"/>
              <a:t>Тип проекта:</a:t>
            </a:r>
            <a:r>
              <a:rPr lang="ru-RU" sz="1800" dirty="0"/>
              <a:t> Информационно-</a:t>
            </a:r>
            <a:r>
              <a:rPr lang="ru-RU" sz="1800" b="1" dirty="0"/>
              <a:t> </a:t>
            </a:r>
            <a:r>
              <a:rPr lang="ru-RU" sz="1800" dirty="0"/>
              <a:t>творчески - познавательный</a:t>
            </a:r>
            <a:r>
              <a:rPr lang="ru-RU" sz="1800" b="1" dirty="0"/>
              <a:t> </a:t>
            </a:r>
            <a:endParaRPr lang="ru-RU" sz="1800" b="1" dirty="0" smtClean="0"/>
          </a:p>
          <a:p>
            <a:pPr>
              <a:buFont typeface="Wingdings" panose="05000000000000000000" pitchFamily="2" charset="2"/>
              <a:buChar char="q"/>
            </a:pPr>
            <a:endParaRPr lang="ru-RU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sz="1800" b="1" dirty="0"/>
              <a:t>Продолжительность проекта </a:t>
            </a:r>
            <a:r>
              <a:rPr lang="ru-RU" sz="1800" dirty="0"/>
              <a:t>краткосрочный (1-2 недели</a:t>
            </a:r>
            <a:r>
              <a:rPr lang="ru-RU" sz="1800" dirty="0" smtClean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sz="1800" b="1" dirty="0"/>
              <a:t>Участники проекта: </a:t>
            </a:r>
            <a:r>
              <a:rPr lang="ru-RU" sz="1800" dirty="0"/>
              <a:t>дети старшей группы (5 - 6лет), воспитатель, родители</a:t>
            </a:r>
            <a:r>
              <a:rPr lang="ru-RU" sz="1800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sz="1800" b="1" dirty="0"/>
              <a:t>Необходимые материалы:</a:t>
            </a:r>
            <a:r>
              <a:rPr lang="ru-RU" sz="1800" dirty="0"/>
              <a:t> художественная литература, иллюстрации, презентация, используемая  литература воспитателем</a:t>
            </a:r>
            <a:r>
              <a:rPr lang="ru-RU" sz="1800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1800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sz="1800" b="1" dirty="0"/>
              <a:t>Итоговое мероприятие</a:t>
            </a:r>
            <a:r>
              <a:rPr lang="ru-RU" sz="1800" dirty="0"/>
              <a:t>: Защита проекта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Паспорт проекта</a:t>
            </a:r>
            <a:endParaRPr lang="ru-RU" dirty="0"/>
          </a:p>
        </p:txBody>
      </p:sp>
      <p:pic>
        <p:nvPicPr>
          <p:cNvPr id="4" name="Тамара Гварцетели - Дети войн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16983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751344"/>
            <a:ext cx="82089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Актуальность проекта:</a:t>
            </a:r>
            <a:endParaRPr lang="ru-RU" dirty="0" smtClean="0"/>
          </a:p>
          <a:p>
            <a:r>
              <a:rPr lang="ru-RU" dirty="0" smtClean="0"/>
              <a:t>       Чувство любви к Родине – это одно из самых сильных чувств, без него человек ущербен, не ощущает своих корней. А почувствует ли он привязанность к родной земле или отдалится от нее, это уже зависит от обстоятельств жизни и воспитания. Поэтому важно, чтобы ребенок уже в дошкольном возрасте почувствовал личную ответственность за родную землю и ее будущее . </a:t>
            </a:r>
          </a:p>
          <a:p>
            <a:endParaRPr lang="ru-RU" dirty="0"/>
          </a:p>
          <a:p>
            <a:r>
              <a:rPr lang="ru-RU" dirty="0" smtClean="0"/>
              <a:t>        </a:t>
            </a:r>
            <a:r>
              <a:rPr lang="ru-RU" dirty="0"/>
              <a:t>Идея проекта такова: на основе поисково-исследовательской деятельности развивать желание детей узнать, как можно больше об истории страны о героях воевавших за Родину во время Великой Отечественной войны.</a:t>
            </a:r>
          </a:p>
          <a:p>
            <a:endParaRPr lang="ru-RU" dirty="0" smtClean="0"/>
          </a:p>
          <a:p>
            <a:r>
              <a:rPr lang="ru-RU" dirty="0" smtClean="0"/>
              <a:t>         Великая Отечественная война – важное событие в жизни нашей Родины Данный, образовательный проект разработан мной для реализации его с детьми старшей группы к 75 </a:t>
            </a:r>
            <a:r>
              <a:rPr lang="ru-RU" dirty="0" err="1" smtClean="0"/>
              <a:t>летию</a:t>
            </a:r>
            <a:r>
              <a:rPr lang="ru-RU" dirty="0" smtClean="0"/>
              <a:t> Победы в Великой Отечественной войны над фашистской Германией.</a:t>
            </a:r>
          </a:p>
          <a:p>
            <a:r>
              <a:rPr lang="ru-RU" b="1" dirty="0" smtClean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168570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1500" dirty="0" smtClean="0"/>
              <a:t>            В </a:t>
            </a:r>
            <a:r>
              <a:rPr lang="ru-RU" sz="1500" dirty="0"/>
              <a:t>преддверии празднования 75 летней годовщины Дня победы познакомить детей с героическим прошлым нашей страны. </a:t>
            </a:r>
            <a:endParaRPr lang="ru-RU" sz="1500" dirty="0" smtClean="0"/>
          </a:p>
          <a:p>
            <a:pPr>
              <a:buFont typeface="Wingdings" panose="05000000000000000000" pitchFamily="2" charset="2"/>
              <a:buChar char="q"/>
            </a:pPr>
            <a:endParaRPr lang="ru-RU" sz="1500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sz="1500" dirty="0" smtClean="0"/>
              <a:t>           Формирование </a:t>
            </a:r>
            <a:r>
              <a:rPr lang="ru-RU" sz="1500" dirty="0"/>
              <a:t>у дошкольников гражданской позиции, патриотических чувств, любви к Родине на основе расширения представлений детей о победе защитников отечества в Великой Отечественной войне, о вкладе жителей города Дагестанские Огни  и всей республики Дагестан в победу нашего Отечества.</a:t>
            </a:r>
          </a:p>
          <a:p>
            <a:pPr>
              <a:buFont typeface="Wingdings" panose="05000000000000000000" pitchFamily="2" charset="2"/>
              <a:buChar char="q"/>
            </a:pP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25000" lnSpcReduction="20000"/>
          </a:bodyPr>
          <a:lstStyle/>
          <a:p>
            <a:endParaRPr lang="ru-RU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/>
              <a:t>Формировать нравственно-патриотические </a:t>
            </a:r>
            <a:r>
              <a:rPr lang="ru-RU" u="sng" dirty="0"/>
              <a:t>качества</a:t>
            </a:r>
            <a:r>
              <a:rPr lang="ru-RU" dirty="0"/>
              <a:t>: храбрость, мужество, стремление защищать свою Родину</a:t>
            </a:r>
            <a:r>
              <a:rPr lang="ru-RU" dirty="0" smtClean="0"/>
              <a:t>.</a:t>
            </a:r>
          </a:p>
          <a:p>
            <a:pPr lvl="0">
              <a:buFont typeface="Wingdings" panose="05000000000000000000" pitchFamily="2" charset="2"/>
              <a:buChar char="q"/>
            </a:pPr>
            <a:endParaRPr lang="ru-RU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/>
              <a:t>Воспитать чувство гордости и уважения к родным и близким людям принимавшим участие в сражениях за </a:t>
            </a:r>
            <a:r>
              <a:rPr lang="ru-RU" dirty="0" smtClean="0"/>
              <a:t>Родину</a:t>
            </a:r>
          </a:p>
          <a:p>
            <a:pPr lvl="0">
              <a:buFont typeface="Wingdings" panose="05000000000000000000" pitchFamily="2" charset="2"/>
              <a:buChar char="q"/>
            </a:pPr>
            <a:endParaRPr lang="ru-RU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/>
              <a:t>Познакомить с историей Великой Отечественной войны, полной примеров величайшего героизма и мужества людей в борьбе за свободу Родины</a:t>
            </a:r>
            <a:r>
              <a:rPr lang="ru-RU" dirty="0" smtClean="0"/>
              <a:t>;</a:t>
            </a:r>
          </a:p>
          <a:p>
            <a:pPr lvl="0">
              <a:buFont typeface="Wingdings" panose="05000000000000000000" pitchFamily="2" charset="2"/>
              <a:buChar char="q"/>
            </a:pPr>
            <a:endParaRPr lang="ru-RU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/>
              <a:t>Подвести к восприятию художественных произведений о войне</a:t>
            </a:r>
            <a:r>
              <a:rPr lang="ru-RU" dirty="0" smtClean="0"/>
              <a:t>;</a:t>
            </a:r>
          </a:p>
          <a:p>
            <a:pPr lvl="0">
              <a:buFont typeface="Wingdings" panose="05000000000000000000" pitchFamily="2" charset="2"/>
              <a:buChar char="q"/>
            </a:pPr>
            <a:endParaRPr lang="ru-RU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/>
              <a:t>Уточнить знания о празднике Дне Победы, объяснить, почему он так назван и кого поздравляют в этот день. </a:t>
            </a:r>
            <a:endParaRPr lang="ru-RU" dirty="0" smtClean="0"/>
          </a:p>
          <a:p>
            <a:pPr lvl="0">
              <a:buFont typeface="Wingdings" panose="05000000000000000000" pitchFamily="2" charset="2"/>
              <a:buChar char="q"/>
            </a:pPr>
            <a:endParaRPr lang="ru-RU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/>
              <a:t>Дать детям представление о том, что народ помнит и чтит память героев </a:t>
            </a:r>
            <a:r>
              <a:rPr lang="ru-RU" dirty="0" smtClean="0"/>
              <a:t>в Великой </a:t>
            </a:r>
            <a:r>
              <a:rPr lang="ru-RU" dirty="0"/>
              <a:t>Отечественной войны 1941-1945 г. </a:t>
            </a:r>
            <a:endParaRPr lang="ru-RU" dirty="0" smtClean="0"/>
          </a:p>
          <a:p>
            <a:pPr lvl="0">
              <a:buFont typeface="Wingdings" panose="05000000000000000000" pitchFamily="2" charset="2"/>
              <a:buChar char="q"/>
            </a:pPr>
            <a:endParaRPr lang="ru-RU" dirty="0"/>
          </a:p>
          <a:p>
            <a:pPr marL="0" lvl="0" indent="0">
              <a:buNone/>
            </a:pPr>
            <a:r>
              <a:rPr lang="ru-RU" dirty="0" smtClean="0"/>
              <a:t>           </a:t>
            </a:r>
            <a:r>
              <a:rPr lang="ru-RU" dirty="0"/>
              <a:t>Близится  75 летняя годовщина со дня победы.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/>
              <a:t>Познакомить детей с боевыми наградами, которыми награждали воинов во время Великой Отечественной войны.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 smtClean="0"/>
              <a:t> 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 smtClean="0"/>
              <a:t>Организовать </a:t>
            </a:r>
            <a:r>
              <a:rPr lang="ru-RU" dirty="0"/>
              <a:t>сотрудничество с родителями, оказывать поддержку и содействие семьям в воспитании у дошкольников патриотических чувств.</a:t>
            </a:r>
          </a:p>
          <a:p>
            <a:pPr lvl="0">
              <a:buFont typeface="Wingdings" panose="05000000000000000000" pitchFamily="2" charset="2"/>
              <a:buChar char="q"/>
            </a:pPr>
            <a:endParaRPr lang="ru-RU" dirty="0" smtClean="0"/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 smtClean="0"/>
              <a:t>Расширять </a:t>
            </a:r>
            <a:r>
              <a:rPr lang="ru-RU" dirty="0"/>
              <a:t>и обобщать полученные знания о Вов;</a:t>
            </a:r>
          </a:p>
          <a:p>
            <a:pPr lvl="0">
              <a:buFont typeface="Wingdings" panose="05000000000000000000" pitchFamily="2" charset="2"/>
              <a:buChar char="q"/>
            </a:pPr>
            <a:endParaRPr lang="ru-RU" dirty="0" smtClean="0"/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 smtClean="0"/>
              <a:t>Способствовать </a:t>
            </a:r>
            <a:r>
              <a:rPr lang="ru-RU" dirty="0"/>
              <a:t>развитию речи, эмоциональному воспроизведению через чтение стихотворений, рассказов о Великой Отечественной войне.</a:t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7287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Основные цели и задачи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4707398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Ожидаемые результаты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582341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Понимание важности праздника – Дня Победы в жизни каждого человека и гражданина своей страны</a:t>
            </a:r>
            <a:r>
              <a:rPr lang="ru-RU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Повышение социальной компетентности детей дошкольного возраста</a:t>
            </a:r>
            <a:r>
              <a:rPr lang="ru-RU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Расширится представление детей о подвигах советского народа, о защитниках отечества и героях Великой Отечественной войны</a:t>
            </a:r>
            <a:r>
              <a:rPr lang="ru-RU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Проявление чувства гордости за стойкость и самоотверженность советского народа в период Великой Отечественной войны;</a:t>
            </a:r>
          </a:p>
        </p:txBody>
      </p:sp>
    </p:spTree>
    <p:extLst>
      <p:ext uri="{BB962C8B-B14F-4D97-AF65-F5344CB8AC3E}">
        <p14:creationId xmlns:p14="http://schemas.microsoft.com/office/powerpoint/2010/main" val="2691097022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Основные формы реализации данного проекта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859340"/>
            <a:ext cx="799288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/>
              <a:t>1 этап - подготовительный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- составление плана деятельности;</a:t>
            </a:r>
            <a:br>
              <a:rPr lang="ru-RU" sz="1400" dirty="0"/>
            </a:br>
            <a:r>
              <a:rPr lang="ru-RU" sz="1400" dirty="0"/>
              <a:t>- подборка иллюстраций, фотографий, документов, предметов военных лет;</a:t>
            </a:r>
            <a:br>
              <a:rPr lang="ru-RU" sz="1400" dirty="0"/>
            </a:br>
            <a:r>
              <a:rPr lang="ru-RU" sz="1400" dirty="0"/>
              <a:t>- подбор музыкальных произведений на военную тему;</a:t>
            </a:r>
            <a:br>
              <a:rPr lang="ru-RU" sz="1400" dirty="0"/>
            </a:br>
            <a:r>
              <a:rPr lang="ru-RU" sz="1400" dirty="0"/>
              <a:t>- подготовка цикла бесед и презентаций о ВОВ;</a:t>
            </a:r>
            <a:br>
              <a:rPr lang="ru-RU" sz="1400" dirty="0"/>
            </a:br>
            <a:r>
              <a:rPr lang="ru-RU" sz="1400" dirty="0"/>
              <a:t>- советы, рекомендации родителям о том, как правильно рассказать детям о войне</a:t>
            </a:r>
            <a:r>
              <a:rPr lang="ru-RU" sz="1400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2 этап - основной, организационно-практический</a:t>
            </a:r>
            <a:br>
              <a:rPr lang="ru-RU" sz="1400" b="1" dirty="0"/>
            </a:br>
            <a:r>
              <a:rPr lang="ru-RU" sz="1400" dirty="0"/>
              <a:t>- чтение и обсуждение о Великой Отечественной войне; Образовательная деятельность, беседы, викторины, выставки рисунков и военной техники, чтение </a:t>
            </a:r>
            <a:r>
              <a:rPr lang="ru-RU" sz="1400" dirty="0" err="1"/>
              <a:t>худ.литературы</a:t>
            </a:r>
            <a:r>
              <a:rPr lang="ru-RU" sz="1400" dirty="0"/>
              <a:t>, разучивание стихотворений, просмотр презентаций на военную тематику, праздники посвященные защитникам отечества и Дню победы</a:t>
            </a:r>
            <a:r>
              <a:rPr lang="ru-RU" sz="14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/>
              <a:t>3 этап</a:t>
            </a:r>
            <a:r>
              <a:rPr lang="ru-RU" sz="1400" dirty="0"/>
              <a:t>-з</a:t>
            </a:r>
            <a:r>
              <a:rPr lang="ru-RU" sz="1400" b="1" dirty="0"/>
              <a:t>аключительный </a:t>
            </a:r>
            <a:endParaRPr lang="ru-RU" sz="1400" dirty="0"/>
          </a:p>
          <a:p>
            <a:r>
              <a:rPr lang="ru-RU" sz="1400" dirty="0" smtClean="0"/>
              <a:t>        презентация</a:t>
            </a:r>
            <a:r>
              <a:rPr lang="ru-RU" sz="1400" dirty="0"/>
              <a:t> проекта,</a:t>
            </a:r>
          </a:p>
          <a:p>
            <a:r>
              <a:rPr lang="ru-RU" sz="1400" dirty="0" smtClean="0"/>
              <a:t>        Конкурс </a:t>
            </a:r>
            <a:r>
              <a:rPr lang="ru-RU" sz="1400" dirty="0"/>
              <a:t>чтецов</a:t>
            </a:r>
          </a:p>
          <a:p>
            <a:r>
              <a:rPr lang="ru-RU" sz="1400" dirty="0" smtClean="0"/>
              <a:t>        оформление </a:t>
            </a:r>
            <a:r>
              <a:rPr lang="ru-RU" sz="1400" dirty="0"/>
              <a:t>выставки рисунков.</a:t>
            </a:r>
          </a:p>
          <a:p>
            <a:r>
              <a:rPr lang="ru-RU" sz="1400" dirty="0" smtClean="0"/>
              <a:t>         Акция </a:t>
            </a:r>
            <a:r>
              <a:rPr lang="ru-RU" sz="1400" dirty="0"/>
              <a:t>"75 лет Великой победе "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373364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Список используемой литературы и интернет сайтов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1200" dirty="0" err="1" smtClean="0"/>
              <a:t>Н.В.Алешина</a:t>
            </a:r>
            <a:r>
              <a:rPr lang="ru-RU" sz="1200" dirty="0" smtClean="0"/>
              <a:t> «Патриотическое воспитание дошкольников» Методическое пособие 2015г. Москва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200" dirty="0" smtClean="0"/>
              <a:t>Н.А. Виноградова </a:t>
            </a:r>
            <a:r>
              <a:rPr lang="ru-RU" sz="1200" dirty="0" err="1" smtClean="0"/>
              <a:t>И.Позднякова</a:t>
            </a:r>
            <a:r>
              <a:rPr lang="ru-RU" sz="1200" dirty="0"/>
              <a:t> </a:t>
            </a:r>
            <a:r>
              <a:rPr lang="ru-RU" sz="1200" dirty="0" smtClean="0"/>
              <a:t>« Сюжетно ролевые игры для старших дошкольников» ,2008г. Москва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200" dirty="0" smtClean="0"/>
              <a:t>М.Б </a:t>
            </a:r>
            <a:r>
              <a:rPr lang="ru-RU" sz="1200" dirty="0" err="1" smtClean="0"/>
              <a:t>Зацепина</a:t>
            </a:r>
            <a:r>
              <a:rPr lang="ru-RU" sz="1200" dirty="0" smtClean="0"/>
              <a:t> « Дни Воинской славы» Патриотическое воспитание дошкольников, для работы с детьми 5-7 лет , 2008г. Москва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200" dirty="0" err="1" smtClean="0"/>
              <a:t>Н.Г.Зеленова</a:t>
            </a:r>
            <a:r>
              <a:rPr lang="ru-RU" sz="1200" dirty="0" smtClean="0"/>
              <a:t>, Л.Е. Осипова «Мы живем в России» Гражданско-патриотическое воспитание дошкольников старшая группа 2008г Москва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200" dirty="0" smtClean="0"/>
              <a:t>Т.С. Комарова «Занятие по изобразительной деятельности в детском саду» Москва «</a:t>
            </a:r>
            <a:r>
              <a:rPr lang="ru-RU" sz="1200" dirty="0" err="1" smtClean="0"/>
              <a:t>Просвящение</a:t>
            </a:r>
            <a:r>
              <a:rPr lang="ru-RU" sz="1200" dirty="0" smtClean="0"/>
              <a:t>» 1991г Л. </a:t>
            </a:r>
            <a:r>
              <a:rPr lang="ru-RU" sz="1200" dirty="0" err="1" smtClean="0"/>
              <a:t>Кондрынская</a:t>
            </a:r>
            <a:r>
              <a:rPr lang="ru-RU" sz="1200" dirty="0" smtClean="0"/>
              <a:t> «Дошкольникам о защитниках отечества 2005г Москва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200" dirty="0" err="1" smtClean="0"/>
              <a:t>Л.В.Куцакова</a:t>
            </a:r>
            <a:r>
              <a:rPr lang="ru-RU" sz="1200" dirty="0" smtClean="0"/>
              <a:t> «Конструирование и Художественный труд в детском саду 2006г Москва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200" dirty="0" smtClean="0"/>
              <a:t>В.И. Петрова Т.Д. </a:t>
            </a:r>
            <a:r>
              <a:rPr lang="ru-RU" sz="1200" dirty="0" err="1" smtClean="0"/>
              <a:t>Стульник</a:t>
            </a:r>
            <a:r>
              <a:rPr lang="ru-RU" sz="1200" dirty="0" smtClean="0"/>
              <a:t> «Нравственное воспитание в детском саду 5-7 лет 2004г </a:t>
            </a:r>
            <a:r>
              <a:rPr lang="ru-RU" sz="1200" dirty="0" err="1" smtClean="0"/>
              <a:t>москва</a:t>
            </a:r>
            <a:endParaRPr lang="ru-RU" sz="1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hlinkClick r:id="rId2"/>
              </a:rPr>
              <a:t>https://infourok.ru</a:t>
            </a:r>
            <a:r>
              <a:rPr lang="en-US" sz="2400" dirty="0" smtClean="0">
                <a:hlinkClick r:id="rId2"/>
              </a:rPr>
              <a:t>/</a:t>
            </a:r>
            <a:endParaRPr lang="ru-RU" sz="2400" dirty="0" smtClean="0"/>
          </a:p>
          <a:p>
            <a:pPr>
              <a:buFont typeface="Wingdings" panose="05000000000000000000" pitchFamily="2" charset="2"/>
              <a:buChar char="q"/>
            </a:pPr>
            <a:endParaRPr lang="ru-RU" sz="24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hlinkClick r:id="rId3"/>
              </a:rPr>
              <a:t>https://nsportal.ru</a:t>
            </a:r>
            <a:r>
              <a:rPr lang="en-US" sz="2400" dirty="0" smtClean="0">
                <a:hlinkClick r:id="rId3"/>
              </a:rPr>
              <a:t>/</a:t>
            </a:r>
            <a:endParaRPr lang="ru-RU" sz="2400" dirty="0" smtClean="0"/>
          </a:p>
          <a:p>
            <a:pPr>
              <a:buFont typeface="Wingdings" panose="05000000000000000000" pitchFamily="2" charset="2"/>
              <a:buChar char="q"/>
            </a:pPr>
            <a:endParaRPr lang="ru-RU" sz="24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hlinkClick r:id="rId4"/>
              </a:rPr>
              <a:t>https://www.maam.ru</a:t>
            </a:r>
            <a:r>
              <a:rPr lang="en-US" sz="2400" dirty="0" smtClean="0">
                <a:hlinkClick r:id="rId4"/>
              </a:rPr>
              <a:t>/</a:t>
            </a:r>
            <a:endParaRPr lang="ru-RU" sz="2400" dirty="0" smtClean="0"/>
          </a:p>
          <a:p>
            <a:pPr>
              <a:buFont typeface="Wingdings" panose="05000000000000000000" pitchFamily="2" charset="2"/>
              <a:buChar char="q"/>
            </a:pPr>
            <a:endParaRPr lang="ru-RU" sz="24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hlinkClick r:id="rId5"/>
              </a:rPr>
              <a:t>https://pedsovet.org</a:t>
            </a:r>
            <a:r>
              <a:rPr lang="en-US" sz="2400" dirty="0" smtClean="0">
                <a:hlinkClick r:id="rId5"/>
              </a:rPr>
              <a:t>/</a:t>
            </a:r>
            <a:endParaRPr lang="ru-RU" sz="2400" dirty="0" smtClean="0"/>
          </a:p>
          <a:p>
            <a:pPr>
              <a:buFont typeface="Wingdings" panose="05000000000000000000" pitchFamily="2" charset="2"/>
              <a:buChar char="q"/>
            </a:pPr>
            <a:endParaRPr lang="ru-RU" sz="24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http://vospitately.ru/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33973890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INetCache\Content.Word\20200305_0934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9820" y="1148116"/>
            <a:ext cx="2139744" cy="2664296"/>
          </a:xfrm>
          <a:prstGeom prst="rect">
            <a:avLst/>
          </a:prstGeom>
          <a:noFill/>
          <a:ln cmpd="sng">
            <a:solidFill>
              <a:schemeClr val="tx1"/>
            </a:solidFill>
            <a:prstDash val="sysDot"/>
          </a:ln>
          <a:effectLst>
            <a:glow rad="101600">
              <a:schemeClr val="bg2">
                <a:lumMod val="25000"/>
              </a:schemeClr>
            </a:glow>
          </a:effectLst>
        </p:spPr>
      </p:pic>
      <p:pic>
        <p:nvPicPr>
          <p:cNvPr id="3" name="Рисунок 2" descr="C:\Users\User\AppData\Local\Microsoft\Windows\INetCache\Content.Word\20200305_0934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31044" y="1349287"/>
            <a:ext cx="2389386" cy="2251090"/>
          </a:xfrm>
          <a:prstGeom prst="rect">
            <a:avLst/>
          </a:prstGeom>
          <a:noFill/>
          <a:ln cmpd="sng">
            <a:solidFill>
              <a:schemeClr val="tx1"/>
            </a:solidFill>
            <a:prstDash val="sysDot"/>
          </a:ln>
          <a:effectLst>
            <a:glow rad="101600">
              <a:schemeClr val="bg2">
                <a:lumMod val="25000"/>
              </a:schemeClr>
            </a:glow>
          </a:effectLst>
        </p:spPr>
      </p:pic>
      <p:pic>
        <p:nvPicPr>
          <p:cNvPr id="4" name="Рисунок 3" descr="C:\Users\User\AppData\Local\Microsoft\Windows\INetCache\Content.Word\20200305_0931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080"/>
            <a:ext cx="2746638" cy="234730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25000"/>
              </a:schemeClr>
            </a:glow>
          </a:effectLst>
        </p:spPr>
      </p:pic>
      <p:pic>
        <p:nvPicPr>
          <p:cNvPr id="5" name="Рисунок 4" descr="C:\Users\User\AppData\Local\Microsoft\Windows\INetCache\Content.Word\20200305_09314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52" y="4094450"/>
            <a:ext cx="2489769" cy="241351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25000"/>
              </a:schemeClr>
            </a:glow>
          </a:effectLst>
        </p:spPr>
      </p:pic>
      <p:pic>
        <p:nvPicPr>
          <p:cNvPr id="6" name="Рисунок 5" descr="C:\Users\User\AppData\Local\Microsoft\Windows\INetCache\Content.Word\20200305_09324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3471" y="3838545"/>
            <a:ext cx="2957830" cy="238101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2">
                <a:lumMod val="25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611560" y="507097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white"/>
                </a:solidFill>
              </a:rPr>
              <a:t> </a:t>
            </a:r>
            <a:r>
              <a:rPr lang="ru-RU" sz="3200" b="1" dirty="0"/>
              <a:t>Беседа на тему</a:t>
            </a:r>
            <a:r>
              <a:rPr lang="ru-RU" sz="3200" b="1" dirty="0" smtClean="0"/>
              <a:t>:</a:t>
            </a:r>
            <a:r>
              <a:rPr lang="ru-RU" sz="3200" dirty="0" smtClean="0"/>
              <a:t> </a:t>
            </a:r>
            <a:r>
              <a:rPr lang="ru-RU" sz="3200" b="1" dirty="0" smtClean="0"/>
              <a:t>«</a:t>
            </a:r>
            <a:r>
              <a:rPr lang="ru-RU" sz="3200" b="1" dirty="0"/>
              <a:t>Раненый солдат</a:t>
            </a:r>
            <a:r>
              <a:rPr lang="ru-RU" sz="3200" b="1" dirty="0" smtClean="0"/>
              <a:t>»</a:t>
            </a:r>
            <a:r>
              <a:rPr lang="ru-RU" sz="3200" b="1" dirty="0"/>
              <a:t> </a:t>
            </a:r>
            <a:endParaRPr lang="ru-RU" sz="3200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Цель</a:t>
            </a:r>
            <a:r>
              <a:rPr lang="ru-RU" b="1" dirty="0"/>
              <a:t>:</a:t>
            </a:r>
            <a:r>
              <a:rPr lang="ru-RU" dirty="0"/>
              <a:t> </a:t>
            </a:r>
            <a:r>
              <a:rPr lang="ru-RU" dirty="0" smtClean="0"/>
              <a:t>расширять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представление </a:t>
            </a:r>
            <a:endParaRPr lang="ru-RU" dirty="0" smtClean="0"/>
          </a:p>
          <a:p>
            <a:pPr algn="ctr"/>
            <a:r>
              <a:rPr lang="ru-RU" dirty="0" smtClean="0"/>
              <a:t>детей </a:t>
            </a:r>
            <a:r>
              <a:rPr lang="ru-RU" dirty="0"/>
              <a:t>о </a:t>
            </a:r>
            <a:r>
              <a:rPr lang="ru-RU" dirty="0" smtClean="0"/>
              <a:t>медицинских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работниках в  годы ВОВ.</a:t>
            </a:r>
          </a:p>
          <a:p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72323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C:\Users\User\AppData\Local\Microsoft\Windows\INetCache\Content.Word\20200305_0958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8994" y="3659424"/>
            <a:ext cx="3545648" cy="24384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C:\Users\User\AppData\Local\Microsoft\Windows\INetCache\Content.Word\20200305_0954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31913" y="1144375"/>
            <a:ext cx="4360548" cy="23689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C:\Users\User\AppData\Local\Microsoft\Windows\INetCache\Content.Word\20200305_0959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98790"/>
            <a:ext cx="2484130" cy="36302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C:\Users\User\AppData\Local\Microsoft\Windows\INetCache\Content.Word\20200305_0955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0097" y="1014689"/>
            <a:ext cx="4144528" cy="24122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555776" y="332656"/>
            <a:ext cx="41764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«Фронтовые </a:t>
            </a:r>
            <a:r>
              <a:rPr lang="ru-RU" sz="2800" b="1" dirty="0" smtClean="0"/>
              <a:t>письма-треугольники</a:t>
            </a:r>
            <a:r>
              <a:rPr lang="ru-RU" sz="2800" b="1" dirty="0"/>
              <a:t>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b="1" dirty="0"/>
              <a:t>Цель:</a:t>
            </a:r>
            <a:r>
              <a:rPr lang="ru-RU" dirty="0"/>
              <a:t> развитие у дошкольников гражданской позиции, патриотических чувств, любви к Родине на основе расширения представлений детей о победе защитников Отечества в Великой Отечественной войне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825038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152</TotalTime>
  <Words>506</Words>
  <Application>Microsoft Office PowerPoint</Application>
  <PresentationFormat>Экран (4:3)</PresentationFormat>
  <Paragraphs>118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Бумажная</vt:lpstr>
      <vt:lpstr>                          Муниципальное бюджетное дошкольное образовательное учреждение «Детский сад №6 «Орленок» городского округа «город Дагестанские Огни»   Проект в старшей группе на тему:  «Герои Родины моей»                                                             </vt:lpstr>
      <vt:lpstr>Паспорт проекта</vt:lpstr>
      <vt:lpstr>Презентация PowerPoint</vt:lpstr>
      <vt:lpstr>Основные цели и задачи </vt:lpstr>
      <vt:lpstr>Ожидаемые результаты</vt:lpstr>
      <vt:lpstr>Основные формы реализации данного проекта</vt:lpstr>
      <vt:lpstr>Список используемой литературы и интернет сайтов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в старшей группе на тему: «Герои Родины моей»</dc:title>
  <dc:creator>RePack by Diakov</dc:creator>
  <cp:lastModifiedBy>RePack by Diakov</cp:lastModifiedBy>
  <cp:revision>16</cp:revision>
  <dcterms:created xsi:type="dcterms:W3CDTF">2020-03-11T18:54:43Z</dcterms:created>
  <dcterms:modified xsi:type="dcterms:W3CDTF">2020-04-23T07:09:13Z</dcterms:modified>
</cp:coreProperties>
</file>